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60" r:id="rId2"/>
    <p:sldId id="288" r:id="rId3"/>
    <p:sldId id="318" r:id="rId4"/>
    <p:sldId id="327" r:id="rId5"/>
    <p:sldId id="402" r:id="rId6"/>
    <p:sldId id="404" r:id="rId7"/>
    <p:sldId id="403" r:id="rId8"/>
    <p:sldId id="393" r:id="rId9"/>
    <p:sldId id="394" r:id="rId10"/>
    <p:sldId id="405" r:id="rId11"/>
    <p:sldId id="417" r:id="rId12"/>
    <p:sldId id="406" r:id="rId13"/>
    <p:sldId id="427" r:id="rId14"/>
    <p:sldId id="408" r:id="rId15"/>
    <p:sldId id="411" r:id="rId16"/>
    <p:sldId id="412" r:id="rId17"/>
    <p:sldId id="428" r:id="rId18"/>
    <p:sldId id="413" r:id="rId19"/>
    <p:sldId id="414" r:id="rId20"/>
    <p:sldId id="415" r:id="rId21"/>
    <p:sldId id="416" r:id="rId22"/>
    <p:sldId id="418" r:id="rId23"/>
    <p:sldId id="419" r:id="rId24"/>
    <p:sldId id="420" r:id="rId25"/>
    <p:sldId id="422" r:id="rId26"/>
    <p:sldId id="421" r:id="rId27"/>
    <p:sldId id="423" r:id="rId28"/>
    <p:sldId id="424" r:id="rId29"/>
    <p:sldId id="425" r:id="rId30"/>
    <p:sldId id="426" r:id="rId31"/>
    <p:sldId id="409" r:id="rId32"/>
    <p:sldId id="329" r:id="rId33"/>
    <p:sldId id="397" r:id="rId34"/>
    <p:sldId id="399" r:id="rId35"/>
    <p:sldId id="401" r:id="rId36"/>
    <p:sldId id="3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18"/>
            <p14:sldId id="327"/>
            <p14:sldId id="402"/>
            <p14:sldId id="404"/>
            <p14:sldId id="403"/>
            <p14:sldId id="393"/>
            <p14:sldId id="394"/>
            <p14:sldId id="405"/>
            <p14:sldId id="417"/>
            <p14:sldId id="406"/>
            <p14:sldId id="427"/>
            <p14:sldId id="408"/>
            <p14:sldId id="411"/>
            <p14:sldId id="412"/>
            <p14:sldId id="428"/>
            <p14:sldId id="413"/>
            <p14:sldId id="414"/>
            <p14:sldId id="415"/>
            <p14:sldId id="416"/>
            <p14:sldId id="418"/>
            <p14:sldId id="419"/>
            <p14:sldId id="420"/>
            <p14:sldId id="422"/>
            <p14:sldId id="421"/>
            <p14:sldId id="423"/>
            <p14:sldId id="424"/>
            <p14:sldId id="425"/>
            <p14:sldId id="426"/>
            <p14:sldId id="409"/>
            <p14:sldId id="329"/>
            <p14:sldId id="397"/>
            <p14:sldId id="399"/>
            <p14:sldId id="401"/>
            <p14:sldId id="398"/>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autoAdjust="0"/>
    <p:restoredTop sz="67219" autoAdjust="0"/>
  </p:normalViewPr>
  <p:slideViewPr>
    <p:cSldViewPr snapToGrid="0" snapToObjects="1">
      <p:cViewPr varScale="1">
        <p:scale>
          <a:sx n="78" d="100"/>
          <a:sy n="78" d="100"/>
        </p:scale>
        <p:origin x="2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10/19/23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10/19/23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46245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387418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525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68569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400759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152094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83916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29</a:t>
            </a:fld>
            <a:endParaRPr lang="en-US"/>
          </a:p>
        </p:txBody>
      </p:sp>
    </p:spTree>
    <p:extLst>
      <p:ext uri="{BB962C8B-B14F-4D97-AF65-F5344CB8AC3E}">
        <p14:creationId xmlns:p14="http://schemas.microsoft.com/office/powerpoint/2010/main" val="2639851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2936180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50580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79062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10</a:t>
            </a:fld>
            <a:endParaRPr lang="en-US"/>
          </a:p>
        </p:txBody>
      </p:sp>
    </p:spTree>
    <p:extLst>
      <p:ext uri="{BB962C8B-B14F-4D97-AF65-F5344CB8AC3E}">
        <p14:creationId xmlns:p14="http://schemas.microsoft.com/office/powerpoint/2010/main" val="276250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5151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6000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0227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1566632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abbygolddesign.com/projects/bill-melinda-gates-found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coolors.co/"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hyperlink" Target="https://mycolor.space/" TargetMode="External"/><Relationship Id="rId4" Type="http://schemas.openxmlformats.org/officeDocument/2006/relationships/hyperlink" Target="https://projects.susielu.com/viz-palett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3: Exploratory data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Plots in base R</a:t>
            </a:r>
          </a:p>
          <a:p>
            <a:pPr algn="l"/>
            <a:r>
              <a:rPr lang="en-US" sz="4051" dirty="0">
                <a:solidFill>
                  <a:schemeClr val="bg1"/>
                </a:solidFill>
                <a:latin typeface="Helvetica Neue"/>
                <a:cs typeface="Helvetica Neue"/>
              </a:rPr>
              <a:t>(see code in </a:t>
            </a:r>
            <a:r>
              <a:rPr lang="en-US" sz="4051" dirty="0" err="1">
                <a:solidFill>
                  <a:schemeClr val="bg1"/>
                </a:solidFill>
                <a:latin typeface="Helvetica Neue"/>
                <a:cs typeface="Helvetica Neue"/>
              </a:rPr>
              <a:t>github</a:t>
            </a:r>
            <a:r>
              <a:rPr lang="en-US" sz="4051" dirty="0">
                <a:solidFill>
                  <a:schemeClr val="bg1"/>
                </a:solidFill>
                <a:latin typeface="Helvetica Neue"/>
                <a:cs typeface="Helvetica Neue"/>
              </a:rPr>
              <a:t> for live demo)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6363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context:</a:t>
            </a:r>
          </a:p>
          <a:p>
            <a:r>
              <a:rPr lang="en-US" sz="3200" dirty="0"/>
              <a:t>Notes about plots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688192"/>
            <a:ext cx="8284261" cy="1292662"/>
          </a:xfrm>
          <a:prstGeom prst="rect">
            <a:avLst/>
          </a:prstGeom>
          <a:noFill/>
        </p:spPr>
        <p:txBody>
          <a:bodyPr wrap="square" rtlCol="0">
            <a:spAutoFit/>
          </a:bodyPr>
          <a:lstStyle/>
          <a:p>
            <a:pPr>
              <a:spcBef>
                <a:spcPts val="600"/>
              </a:spcBef>
              <a:spcAft>
                <a:spcPts val="600"/>
              </a:spcAft>
            </a:pPr>
            <a:r>
              <a:rPr lang="en-US" sz="2600" dirty="0"/>
              <a:t>The datasets used to generate these plots were chosen by students and participants of the R workshop in 2023. They reflect the diverse interests of the cohort!</a:t>
            </a:r>
          </a:p>
        </p:txBody>
      </p:sp>
    </p:spTree>
    <p:extLst>
      <p:ext uri="{BB962C8B-B14F-4D97-AF65-F5344CB8AC3E}">
        <p14:creationId xmlns:p14="http://schemas.microsoft.com/office/powerpoint/2010/main" val="145757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Histograms: Base R</a:t>
            </a:r>
          </a:p>
        </p:txBody>
      </p:sp>
      <p:pic>
        <p:nvPicPr>
          <p:cNvPr id="5" name="Picture 4">
            <a:extLst>
              <a:ext uri="{FF2B5EF4-FFF2-40B4-BE49-F238E27FC236}">
                <a16:creationId xmlns:a16="http://schemas.microsoft.com/office/drawing/2014/main" id="{A30BB858-8179-291B-5BB7-8063D9DAE79B}"/>
              </a:ext>
            </a:extLst>
          </p:cNvPr>
          <p:cNvPicPr>
            <a:picLocks noChangeAspect="1"/>
          </p:cNvPicPr>
          <p:nvPr/>
        </p:nvPicPr>
        <p:blipFill>
          <a:blip r:embed="rId2"/>
          <a:stretch>
            <a:fillRect/>
          </a:stretch>
        </p:blipFill>
        <p:spPr>
          <a:xfrm>
            <a:off x="1041755" y="1072764"/>
            <a:ext cx="6279342" cy="4691222"/>
          </a:xfrm>
          <a:prstGeom prst="rect">
            <a:avLst/>
          </a:prstGeom>
        </p:spPr>
      </p:pic>
    </p:spTree>
    <p:extLst>
      <p:ext uri="{BB962C8B-B14F-4D97-AF65-F5344CB8AC3E}">
        <p14:creationId xmlns:p14="http://schemas.microsoft.com/office/powerpoint/2010/main" val="71410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Base R</a:t>
            </a:r>
          </a:p>
        </p:txBody>
      </p:sp>
      <p:pic>
        <p:nvPicPr>
          <p:cNvPr id="4" name="Picture 3">
            <a:extLst>
              <a:ext uri="{FF2B5EF4-FFF2-40B4-BE49-F238E27FC236}">
                <a16:creationId xmlns:a16="http://schemas.microsoft.com/office/drawing/2014/main" id="{B92F855F-A97C-C2AA-D8AB-DD88145D4FB3}"/>
              </a:ext>
            </a:extLst>
          </p:cNvPr>
          <p:cNvPicPr>
            <a:picLocks noChangeAspect="1"/>
          </p:cNvPicPr>
          <p:nvPr/>
        </p:nvPicPr>
        <p:blipFill>
          <a:blip r:embed="rId2"/>
          <a:stretch>
            <a:fillRect/>
          </a:stretch>
        </p:blipFill>
        <p:spPr>
          <a:xfrm>
            <a:off x="1861457" y="1030479"/>
            <a:ext cx="5167141" cy="4797042"/>
          </a:xfrm>
          <a:prstGeom prst="rect">
            <a:avLst/>
          </a:prstGeom>
        </p:spPr>
      </p:pic>
    </p:spTree>
    <p:extLst>
      <p:ext uri="{BB962C8B-B14F-4D97-AF65-F5344CB8AC3E}">
        <p14:creationId xmlns:p14="http://schemas.microsoft.com/office/powerpoint/2010/main" val="187329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Base R</a:t>
            </a:r>
          </a:p>
        </p:txBody>
      </p:sp>
      <p:pic>
        <p:nvPicPr>
          <p:cNvPr id="4" name="Picture 3">
            <a:extLst>
              <a:ext uri="{FF2B5EF4-FFF2-40B4-BE49-F238E27FC236}">
                <a16:creationId xmlns:a16="http://schemas.microsoft.com/office/drawing/2014/main" id="{3D164614-F89C-572E-4F43-1CD15A5CBB47}"/>
              </a:ext>
            </a:extLst>
          </p:cNvPr>
          <p:cNvPicPr>
            <a:picLocks noChangeAspect="1"/>
          </p:cNvPicPr>
          <p:nvPr/>
        </p:nvPicPr>
        <p:blipFill>
          <a:blip r:embed="rId2"/>
          <a:stretch>
            <a:fillRect/>
          </a:stretch>
        </p:blipFill>
        <p:spPr>
          <a:xfrm>
            <a:off x="1457392" y="1165677"/>
            <a:ext cx="5792493" cy="4696279"/>
          </a:xfrm>
          <a:prstGeom prst="rect">
            <a:avLst/>
          </a:prstGeom>
        </p:spPr>
      </p:pic>
    </p:spTree>
    <p:extLst>
      <p:ext uri="{BB962C8B-B14F-4D97-AF65-F5344CB8AC3E}">
        <p14:creationId xmlns:p14="http://schemas.microsoft.com/office/powerpoint/2010/main" val="85663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246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 ggplot2</a:t>
            </a:r>
          </a:p>
        </p:txBody>
      </p:sp>
      <p:pic>
        <p:nvPicPr>
          <p:cNvPr id="5" name="Picture 4">
            <a:extLst>
              <a:ext uri="{FF2B5EF4-FFF2-40B4-BE49-F238E27FC236}">
                <a16:creationId xmlns:a16="http://schemas.microsoft.com/office/drawing/2014/main" id="{A847F114-CBDF-6184-C38A-499E68C682E6}"/>
              </a:ext>
            </a:extLst>
          </p:cNvPr>
          <p:cNvPicPr>
            <a:picLocks noChangeAspect="1"/>
          </p:cNvPicPr>
          <p:nvPr/>
        </p:nvPicPr>
        <p:blipFill>
          <a:blip r:embed="rId2"/>
          <a:stretch>
            <a:fillRect/>
          </a:stretch>
        </p:blipFill>
        <p:spPr>
          <a:xfrm>
            <a:off x="1619250" y="1236178"/>
            <a:ext cx="5409348" cy="4385643"/>
          </a:xfrm>
          <a:prstGeom prst="rect">
            <a:avLst/>
          </a:prstGeom>
        </p:spPr>
      </p:pic>
    </p:spTree>
    <p:extLst>
      <p:ext uri="{BB962C8B-B14F-4D97-AF65-F5344CB8AC3E}">
        <p14:creationId xmlns:p14="http://schemas.microsoft.com/office/powerpoint/2010/main" val="91311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ggplot2</a:t>
            </a:r>
          </a:p>
        </p:txBody>
      </p:sp>
      <p:pic>
        <p:nvPicPr>
          <p:cNvPr id="3" name="Picture 2">
            <a:extLst>
              <a:ext uri="{FF2B5EF4-FFF2-40B4-BE49-F238E27FC236}">
                <a16:creationId xmlns:a16="http://schemas.microsoft.com/office/drawing/2014/main" id="{156AD5E2-0896-6CDB-7A90-685F64EFCC85}"/>
              </a:ext>
            </a:extLst>
          </p:cNvPr>
          <p:cNvPicPr>
            <a:picLocks noChangeAspect="1"/>
          </p:cNvPicPr>
          <p:nvPr/>
        </p:nvPicPr>
        <p:blipFill>
          <a:blip r:embed="rId2"/>
          <a:stretch>
            <a:fillRect/>
          </a:stretch>
        </p:blipFill>
        <p:spPr>
          <a:xfrm>
            <a:off x="1138464" y="1368878"/>
            <a:ext cx="6867072" cy="4120243"/>
          </a:xfrm>
          <a:prstGeom prst="rect">
            <a:avLst/>
          </a:prstGeom>
        </p:spPr>
      </p:pic>
    </p:spTree>
    <p:extLst>
      <p:ext uri="{BB962C8B-B14F-4D97-AF65-F5344CB8AC3E}">
        <p14:creationId xmlns:p14="http://schemas.microsoft.com/office/powerpoint/2010/main" val="356233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ggplot2</a:t>
            </a:r>
          </a:p>
        </p:txBody>
      </p:sp>
      <p:pic>
        <p:nvPicPr>
          <p:cNvPr id="4" name="Picture 3">
            <a:extLst>
              <a:ext uri="{FF2B5EF4-FFF2-40B4-BE49-F238E27FC236}">
                <a16:creationId xmlns:a16="http://schemas.microsoft.com/office/drawing/2014/main" id="{4EAE311D-450C-554B-ED7B-943CFE199A5B}"/>
              </a:ext>
            </a:extLst>
          </p:cNvPr>
          <p:cNvPicPr>
            <a:picLocks noChangeAspect="1"/>
          </p:cNvPicPr>
          <p:nvPr/>
        </p:nvPicPr>
        <p:blipFill>
          <a:blip r:embed="rId2"/>
          <a:stretch>
            <a:fillRect/>
          </a:stretch>
        </p:blipFill>
        <p:spPr>
          <a:xfrm>
            <a:off x="730250" y="1390650"/>
            <a:ext cx="7683500" cy="4076700"/>
          </a:xfrm>
          <a:prstGeom prst="rect">
            <a:avLst/>
          </a:prstGeom>
        </p:spPr>
      </p:pic>
    </p:spTree>
    <p:extLst>
      <p:ext uri="{BB962C8B-B14F-4D97-AF65-F5344CB8AC3E}">
        <p14:creationId xmlns:p14="http://schemas.microsoft.com/office/powerpoint/2010/main" val="380808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Barplot</a:t>
            </a:r>
            <a:r>
              <a:rPr lang="en-US" sz="3200" dirty="0"/>
              <a:t>: ggplot2</a:t>
            </a:r>
          </a:p>
        </p:txBody>
      </p:sp>
      <p:pic>
        <p:nvPicPr>
          <p:cNvPr id="5" name="Picture 4">
            <a:extLst>
              <a:ext uri="{FF2B5EF4-FFF2-40B4-BE49-F238E27FC236}">
                <a16:creationId xmlns:a16="http://schemas.microsoft.com/office/drawing/2014/main" id="{16340913-4CF3-5010-2A30-F5373E035738}"/>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392678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Define </a:t>
            </a:r>
            <a:r>
              <a:rPr lang="en-US" sz="2600" dirty="0"/>
              <a:t>descriptive statistics &amp; exploratory data analysis</a:t>
            </a:r>
          </a:p>
          <a:p>
            <a:pPr marL="457200" indent="-457200">
              <a:spcBef>
                <a:spcPts val="600"/>
              </a:spcBef>
              <a:spcAft>
                <a:spcPts val="600"/>
              </a:spcAft>
              <a:buFont typeface="Arial" panose="020B0604020202020204" pitchFamily="34" charset="0"/>
              <a:buChar char="•"/>
            </a:pPr>
            <a:r>
              <a:rPr lang="en-US" sz="2600" b="1" dirty="0"/>
              <a:t>Create</a:t>
            </a:r>
            <a:r>
              <a:rPr lang="en-US" sz="2600" dirty="0"/>
              <a:t> your first data visualization in R</a:t>
            </a:r>
          </a:p>
          <a:p>
            <a:pPr marL="457200" indent="-457200">
              <a:spcBef>
                <a:spcPts val="600"/>
              </a:spcBef>
              <a:spcAft>
                <a:spcPts val="600"/>
              </a:spcAft>
              <a:buFont typeface="Arial" panose="020B0604020202020204" pitchFamily="34" charset="0"/>
              <a:buChar char="•"/>
            </a:pPr>
            <a:r>
              <a:rPr lang="en-US" sz="2600" b="1" dirty="0"/>
              <a:t>Identify </a:t>
            </a:r>
            <a:r>
              <a:rPr lang="en-US" sz="2600" dirty="0"/>
              <a:t>options for visualization in R, including ggplot2</a:t>
            </a:r>
            <a:endParaRPr lang="en-US" sz="2600" b="1" dirty="0"/>
          </a:p>
          <a:p>
            <a:pPr marL="457200" indent="-457200">
              <a:spcBef>
                <a:spcPts val="600"/>
              </a:spcBef>
              <a:spcAft>
                <a:spcPts val="600"/>
              </a:spcAft>
              <a:buFont typeface="Arial" panose="020B0604020202020204" pitchFamily="34" charset="0"/>
              <a:buChar char="•"/>
            </a:pPr>
            <a:r>
              <a:rPr lang="en-US" sz="2600" b="1" dirty="0"/>
              <a:t>Great creative </a:t>
            </a:r>
            <a:r>
              <a:rPr lang="en-US" sz="2600" dirty="0"/>
              <a:t>and have fun exploring datasets</a:t>
            </a:r>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Stacked </a:t>
            </a:r>
            <a:r>
              <a:rPr lang="en-US" sz="3200" dirty="0" err="1"/>
              <a:t>barplot</a:t>
            </a:r>
            <a:r>
              <a:rPr lang="en-US" sz="3200" dirty="0"/>
              <a:t>: ggplot2</a:t>
            </a:r>
          </a:p>
        </p:txBody>
      </p:sp>
      <p:pic>
        <p:nvPicPr>
          <p:cNvPr id="4" name="Picture 3">
            <a:extLst>
              <a:ext uri="{FF2B5EF4-FFF2-40B4-BE49-F238E27FC236}">
                <a16:creationId xmlns:a16="http://schemas.microsoft.com/office/drawing/2014/main" id="{1DC798E6-7C2A-F5B9-1B3F-53CF3E18F42F}"/>
              </a:ext>
            </a:extLst>
          </p:cNvPr>
          <p:cNvPicPr>
            <a:picLocks noChangeAspect="1"/>
          </p:cNvPicPr>
          <p:nvPr/>
        </p:nvPicPr>
        <p:blipFill>
          <a:blip r:embed="rId3"/>
          <a:stretch>
            <a:fillRect/>
          </a:stretch>
        </p:blipFill>
        <p:spPr>
          <a:xfrm>
            <a:off x="993379" y="1217493"/>
            <a:ext cx="7157241" cy="4423014"/>
          </a:xfrm>
          <a:prstGeom prst="rect">
            <a:avLst/>
          </a:prstGeom>
        </p:spPr>
      </p:pic>
    </p:spTree>
    <p:extLst>
      <p:ext uri="{BB962C8B-B14F-4D97-AF65-F5344CB8AC3E}">
        <p14:creationId xmlns:p14="http://schemas.microsoft.com/office/powerpoint/2010/main" val="4667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Boxplot: ggplot2</a:t>
            </a:r>
          </a:p>
        </p:txBody>
      </p:sp>
      <p:pic>
        <p:nvPicPr>
          <p:cNvPr id="5" name="Picture 4">
            <a:extLst>
              <a:ext uri="{FF2B5EF4-FFF2-40B4-BE49-F238E27FC236}">
                <a16:creationId xmlns:a16="http://schemas.microsoft.com/office/drawing/2014/main" id="{5FE878C9-C2E2-67BA-1D90-7D527EC85141}"/>
              </a:ext>
            </a:extLst>
          </p:cNvPr>
          <p:cNvPicPr>
            <a:picLocks noChangeAspect="1"/>
          </p:cNvPicPr>
          <p:nvPr/>
        </p:nvPicPr>
        <p:blipFill>
          <a:blip r:embed="rId3"/>
          <a:stretch>
            <a:fillRect/>
          </a:stretch>
        </p:blipFill>
        <p:spPr>
          <a:xfrm>
            <a:off x="1092200" y="1092200"/>
            <a:ext cx="6959600" cy="4673600"/>
          </a:xfrm>
          <a:prstGeom prst="rect">
            <a:avLst/>
          </a:prstGeom>
        </p:spPr>
      </p:pic>
    </p:spTree>
    <p:extLst>
      <p:ext uri="{BB962C8B-B14F-4D97-AF65-F5344CB8AC3E}">
        <p14:creationId xmlns:p14="http://schemas.microsoft.com/office/powerpoint/2010/main" val="217387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World map: ggplot2</a:t>
            </a:r>
          </a:p>
        </p:txBody>
      </p:sp>
      <p:pic>
        <p:nvPicPr>
          <p:cNvPr id="4" name="Picture 3">
            <a:extLst>
              <a:ext uri="{FF2B5EF4-FFF2-40B4-BE49-F238E27FC236}">
                <a16:creationId xmlns:a16="http://schemas.microsoft.com/office/drawing/2014/main" id="{AA8D63BF-71AD-7C73-66FE-889C1E5B18FB}"/>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19250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Extra 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55814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Cleveland dot plot: ggplot2</a:t>
            </a:r>
          </a:p>
        </p:txBody>
      </p:sp>
      <p:pic>
        <p:nvPicPr>
          <p:cNvPr id="20" name="Picture 19">
            <a:extLst>
              <a:ext uri="{FF2B5EF4-FFF2-40B4-BE49-F238E27FC236}">
                <a16:creationId xmlns:a16="http://schemas.microsoft.com/office/drawing/2014/main" id="{B58B6E8E-5893-5E49-C08D-4F8A69857BB7}"/>
              </a:ext>
            </a:extLst>
          </p:cNvPr>
          <p:cNvPicPr>
            <a:picLocks noChangeAspect="1"/>
          </p:cNvPicPr>
          <p:nvPr/>
        </p:nvPicPr>
        <p:blipFill>
          <a:blip r:embed="rId3"/>
          <a:stretch>
            <a:fillRect/>
          </a:stretch>
        </p:blipFill>
        <p:spPr>
          <a:xfrm>
            <a:off x="1087663" y="1305378"/>
            <a:ext cx="7246141" cy="4247243"/>
          </a:xfrm>
          <a:prstGeom prst="rect">
            <a:avLst/>
          </a:prstGeom>
        </p:spPr>
      </p:pic>
    </p:spTree>
    <p:extLst>
      <p:ext uri="{BB962C8B-B14F-4D97-AF65-F5344CB8AC3E}">
        <p14:creationId xmlns:p14="http://schemas.microsoft.com/office/powerpoint/2010/main" val="243086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(line): ggplot2</a:t>
            </a:r>
          </a:p>
        </p:txBody>
      </p:sp>
      <p:pic>
        <p:nvPicPr>
          <p:cNvPr id="4" name="Picture 3">
            <a:extLst>
              <a:ext uri="{FF2B5EF4-FFF2-40B4-BE49-F238E27FC236}">
                <a16:creationId xmlns:a16="http://schemas.microsoft.com/office/drawing/2014/main" id="{13F7A767-9D92-301F-8357-D92CF6FCA4D7}"/>
              </a:ext>
            </a:extLst>
          </p:cNvPr>
          <p:cNvPicPr>
            <a:picLocks noChangeAspect="1"/>
          </p:cNvPicPr>
          <p:nvPr/>
        </p:nvPicPr>
        <p:blipFill>
          <a:blip r:embed="rId3"/>
          <a:stretch>
            <a:fillRect/>
          </a:stretch>
        </p:blipFill>
        <p:spPr>
          <a:xfrm>
            <a:off x="1115956" y="1133231"/>
            <a:ext cx="7248071" cy="4591538"/>
          </a:xfrm>
          <a:prstGeom prst="rect">
            <a:avLst/>
          </a:prstGeom>
        </p:spPr>
      </p:pic>
    </p:spTree>
    <p:extLst>
      <p:ext uri="{BB962C8B-B14F-4D97-AF65-F5344CB8AC3E}">
        <p14:creationId xmlns:p14="http://schemas.microsoft.com/office/powerpoint/2010/main" val="199680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(bar): ggplot2</a:t>
            </a:r>
          </a:p>
        </p:txBody>
      </p:sp>
      <p:pic>
        <p:nvPicPr>
          <p:cNvPr id="8" name="Picture 7">
            <a:extLst>
              <a:ext uri="{FF2B5EF4-FFF2-40B4-BE49-F238E27FC236}">
                <a16:creationId xmlns:a16="http://schemas.microsoft.com/office/drawing/2014/main" id="{DC90AE39-761E-A2FE-929F-B26A3787E003}"/>
              </a:ext>
            </a:extLst>
          </p:cNvPr>
          <p:cNvPicPr>
            <a:picLocks noChangeAspect="1"/>
          </p:cNvPicPr>
          <p:nvPr/>
        </p:nvPicPr>
        <p:blipFill>
          <a:blip r:embed="rId3"/>
          <a:stretch>
            <a:fillRect/>
          </a:stretch>
        </p:blipFill>
        <p:spPr>
          <a:xfrm>
            <a:off x="1148443" y="1313996"/>
            <a:ext cx="7174570" cy="4230007"/>
          </a:xfrm>
          <a:prstGeom prst="rect">
            <a:avLst/>
          </a:prstGeom>
        </p:spPr>
      </p:pic>
    </p:spTree>
    <p:extLst>
      <p:ext uri="{BB962C8B-B14F-4D97-AF65-F5344CB8AC3E}">
        <p14:creationId xmlns:p14="http://schemas.microsoft.com/office/powerpoint/2010/main" val="4171448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colors for your plots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3460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Best practices for color selection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17064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Choose colors that align to the data you are plotting and what you are trying to communicate. </a:t>
            </a:r>
          </a:p>
          <a:p>
            <a:pPr marL="914400" lvl="1" indent="-457200">
              <a:spcBef>
                <a:spcPts val="600"/>
              </a:spcBef>
              <a:spcAft>
                <a:spcPts val="600"/>
              </a:spcAft>
              <a:buFont typeface="Arial" panose="020B0604020202020204" pitchFamily="34" charset="0"/>
              <a:buChar char="•"/>
            </a:pPr>
            <a:r>
              <a:rPr lang="en-US" sz="2600" b="1" dirty="0"/>
              <a:t>Ordinal scales: </a:t>
            </a:r>
            <a:r>
              <a:rPr lang="en-US" sz="2600" dirty="0"/>
              <a:t>consider a color gradient</a:t>
            </a:r>
          </a:p>
          <a:p>
            <a:pPr marL="914400" lvl="1" indent="-457200">
              <a:spcBef>
                <a:spcPts val="600"/>
              </a:spcBef>
              <a:spcAft>
                <a:spcPts val="600"/>
              </a:spcAft>
              <a:buFont typeface="Arial" panose="020B0604020202020204" pitchFamily="34" charset="0"/>
              <a:buChar char="•"/>
            </a:pPr>
            <a:r>
              <a:rPr lang="en-US" sz="2600" b="1" dirty="0"/>
              <a:t>Categorical scales: </a:t>
            </a:r>
            <a:r>
              <a:rPr lang="en-US" sz="2600" dirty="0"/>
              <a:t>use colors that you can tell apart</a:t>
            </a:r>
            <a:endParaRPr lang="en-US" sz="2600" b="1" dirty="0"/>
          </a:p>
          <a:p>
            <a:pPr marL="457200" indent="-457200">
              <a:spcBef>
                <a:spcPts val="600"/>
              </a:spcBef>
              <a:spcAft>
                <a:spcPts val="600"/>
              </a:spcAft>
              <a:buFont typeface="Arial" panose="020B0604020202020204" pitchFamily="34" charset="0"/>
              <a:buChar char="•"/>
            </a:pPr>
            <a:r>
              <a:rPr lang="en-US" sz="2600" dirty="0"/>
              <a:t>Consider how others will perceive your data</a:t>
            </a:r>
          </a:p>
          <a:p>
            <a:pPr marL="914400" lvl="1" indent="-457200">
              <a:spcBef>
                <a:spcPts val="600"/>
              </a:spcBef>
              <a:spcAft>
                <a:spcPts val="600"/>
              </a:spcAft>
              <a:buFont typeface="Arial" panose="020B0604020202020204" pitchFamily="34" charset="0"/>
              <a:buChar char="•"/>
            </a:pPr>
            <a:r>
              <a:rPr lang="en-US" sz="2600" dirty="0" err="1"/>
              <a:t>Colorblindless</a:t>
            </a:r>
            <a:r>
              <a:rPr lang="en-US" sz="2600" dirty="0"/>
              <a:t> (e.g., red/green)/ visual disabilities</a:t>
            </a:r>
          </a:p>
          <a:p>
            <a:pPr marL="914400" lvl="1" indent="-457200">
              <a:spcBef>
                <a:spcPts val="600"/>
              </a:spcBef>
              <a:spcAft>
                <a:spcPts val="600"/>
              </a:spcAft>
              <a:buFont typeface="Arial" panose="020B0604020202020204" pitchFamily="34" charset="0"/>
              <a:buChar char="•"/>
            </a:pPr>
            <a:r>
              <a:rPr lang="en-US" sz="2600" dirty="0"/>
              <a:t>Research on color perception and ability to distinguish between colors</a:t>
            </a:r>
          </a:p>
          <a:p>
            <a:pPr marL="914400" lvl="1" indent="-457200">
              <a:spcBef>
                <a:spcPts val="600"/>
              </a:spcBef>
              <a:spcAft>
                <a:spcPts val="600"/>
              </a:spcAft>
              <a:buFont typeface="Arial" panose="020B0604020202020204" pitchFamily="34" charset="0"/>
              <a:buChar char="•"/>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78051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 you have some examples of color palettes that we know are good?</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933120"/>
            <a:ext cx="8284261" cy="486287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hlinkClick r:id="rId3"/>
              </a:rPr>
              <a:t>https://colorbrewer2.org/</a:t>
            </a:r>
            <a:r>
              <a:rPr lang="en-US" sz="2600" dirty="0"/>
              <a:t> has great options, toggle to see “colorblind safe”, “print friendly” and “photocopy safe” options, select between data types</a:t>
            </a:r>
          </a:p>
          <a:p>
            <a:pPr marL="457200" indent="-457200">
              <a:spcBef>
                <a:spcPts val="600"/>
              </a:spcBef>
              <a:spcAft>
                <a:spcPts val="600"/>
              </a:spcAft>
              <a:buFont typeface="Arial" panose="020B0604020202020204" pitchFamily="34" charset="0"/>
              <a:buChar char="•"/>
            </a:pPr>
            <a:r>
              <a:rPr lang="en-US" sz="2600" dirty="0"/>
              <a:t>If you’re working for a company or organization, do they have existing style guides you can adapt?</a:t>
            </a:r>
          </a:p>
          <a:p>
            <a:pPr marL="914400" lvl="1" indent="-457200">
              <a:spcBef>
                <a:spcPts val="600"/>
              </a:spcBef>
              <a:spcAft>
                <a:spcPts val="600"/>
              </a:spcAft>
              <a:buFont typeface="Arial" panose="020B0604020202020204" pitchFamily="34" charset="0"/>
              <a:buChar char="•"/>
            </a:pPr>
            <a:r>
              <a:rPr lang="en-US" sz="2600" dirty="0">
                <a:hlinkClick r:id="rId4"/>
              </a:rPr>
              <a:t>https://www.abbygolddesign.com/projects/bill-melinda-gates-foundation</a:t>
            </a:r>
            <a:endParaRPr lang="en-US" sz="2600" dirty="0"/>
          </a:p>
          <a:p>
            <a:pPr marL="914400" lvl="1" indent="-457200">
              <a:spcBef>
                <a:spcPts val="600"/>
              </a:spcBef>
              <a:spcAft>
                <a:spcPts val="600"/>
              </a:spcAft>
              <a:buFont typeface="Arial" panose="020B0604020202020204" pitchFamily="34" charset="0"/>
              <a:buChar char="•"/>
            </a:pPr>
            <a:r>
              <a:rPr lang="en-US" sz="2600" dirty="0"/>
              <a:t>https://</a:t>
            </a:r>
            <a:r>
              <a:rPr lang="en-US" sz="2600" dirty="0" err="1"/>
              <a:t>www.unaids.org</a:t>
            </a:r>
            <a:r>
              <a:rPr lang="en-US" sz="2600" dirty="0"/>
              <a:t>/</a:t>
            </a:r>
            <a:r>
              <a:rPr lang="en-US" sz="2600" dirty="0" err="1"/>
              <a:t>en</a:t>
            </a:r>
            <a:r>
              <a:rPr lang="en-US" sz="2600" dirty="0"/>
              <a:t>/</a:t>
            </a:r>
            <a:r>
              <a:rPr lang="en-US" sz="2600" dirty="0" err="1"/>
              <a:t>brandbuilder</a:t>
            </a:r>
            <a:r>
              <a:rPr lang="en-US" sz="2600" dirty="0"/>
              <a:t>/</a:t>
            </a:r>
            <a:r>
              <a:rPr lang="en-US" sz="2600" dirty="0" err="1"/>
              <a:t>colour</a:t>
            </a:r>
            <a:endParaRPr lang="en-US" sz="2600" dirty="0"/>
          </a:p>
          <a:p>
            <a:pPr>
              <a:spcBef>
                <a:spcPts val="600"/>
              </a:spcBef>
              <a:spcAft>
                <a:spcPts val="600"/>
              </a:spcAft>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22091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46833"/>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594633" y="3278354"/>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r>
              <a:rPr lang="en-US" sz="4051" i="0" dirty="0" err="1">
                <a:solidFill>
                  <a:schemeClr val="bg1"/>
                </a:solidFill>
                <a:latin typeface="Helvetica Neue"/>
                <a:cs typeface="Helvetica Neue"/>
              </a:rPr>
              <a:t>bit.ly</a:t>
            </a:r>
            <a:r>
              <a:rPr lang="en-US" sz="4051" i="0" dirty="0">
                <a:solidFill>
                  <a:schemeClr val="bg1"/>
                </a:solidFill>
                <a:latin typeface="Helvetica Neue"/>
                <a:cs typeface="Helvetica Neue"/>
              </a:rPr>
              <a:t>/r_basics_day3</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Where can I go for more color inspiration?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541232"/>
            <a:ext cx="8284261" cy="5016758"/>
          </a:xfrm>
          <a:prstGeom prst="rect">
            <a:avLst/>
          </a:prstGeom>
          <a:noFill/>
        </p:spPr>
        <p:txBody>
          <a:bodyPr wrap="square" rtlCol="0">
            <a:spAutoFit/>
          </a:bodyPr>
          <a:lstStyle/>
          <a:p>
            <a:pPr>
              <a:spcBef>
                <a:spcPts val="600"/>
              </a:spcBef>
              <a:spcAft>
                <a:spcPts val="600"/>
              </a:spcAft>
            </a:pPr>
            <a:r>
              <a:rPr lang="en-US" sz="2600" dirty="0"/>
              <a:t>These sites were NOT necessarily designed for data visualization and may not work well for your purpose, but especially if your plot only uses one color, you can use them for inspiration!</a:t>
            </a:r>
          </a:p>
          <a:p>
            <a:pPr marL="457200" indent="-457200">
              <a:spcBef>
                <a:spcPts val="600"/>
              </a:spcBef>
              <a:spcAft>
                <a:spcPts val="600"/>
              </a:spcAft>
              <a:buFont typeface="Arial" panose="020B0604020202020204" pitchFamily="34" charset="0"/>
              <a:buChar char="•"/>
            </a:pPr>
            <a:r>
              <a:rPr lang="en-US" sz="2600" dirty="0"/>
              <a:t>https://</a:t>
            </a:r>
            <a:r>
              <a:rPr lang="en-US" sz="2600" dirty="0" err="1"/>
              <a:t>colorhunt.co</a:t>
            </a:r>
            <a:endParaRPr lang="en-US" sz="2600" dirty="0"/>
          </a:p>
          <a:p>
            <a:pPr marL="457200" indent="-457200">
              <a:spcBef>
                <a:spcPts val="600"/>
              </a:spcBef>
              <a:spcAft>
                <a:spcPts val="600"/>
              </a:spcAft>
              <a:buFont typeface="Arial" panose="020B0604020202020204" pitchFamily="34" charset="0"/>
              <a:buChar char="•"/>
            </a:pPr>
            <a:r>
              <a:rPr lang="en-US" sz="2600" dirty="0">
                <a:hlinkClick r:id="rId3"/>
              </a:rPr>
              <a:t>https://coolors.co</a:t>
            </a:r>
            <a:endParaRPr lang="en-US" sz="2600" dirty="0"/>
          </a:p>
          <a:p>
            <a:pPr marL="457200" indent="-457200">
              <a:spcBef>
                <a:spcPts val="600"/>
              </a:spcBef>
              <a:spcAft>
                <a:spcPts val="600"/>
              </a:spcAft>
              <a:buFont typeface="Arial" panose="020B0604020202020204" pitchFamily="34" charset="0"/>
              <a:buChar char="•"/>
            </a:pPr>
            <a:r>
              <a:rPr lang="en-US" sz="2600" dirty="0">
                <a:hlinkClick r:id="rId4"/>
              </a:rPr>
              <a:t>https://projects.susielu.com/viz-palette</a:t>
            </a:r>
            <a:endParaRPr lang="en-US" sz="2600" dirty="0"/>
          </a:p>
          <a:p>
            <a:pPr marL="457200" indent="-457200">
              <a:spcBef>
                <a:spcPts val="600"/>
              </a:spcBef>
              <a:spcAft>
                <a:spcPts val="600"/>
              </a:spcAft>
              <a:buFont typeface="Arial" panose="020B0604020202020204" pitchFamily="34" charset="0"/>
              <a:buChar char="•"/>
            </a:pPr>
            <a:r>
              <a:rPr lang="en-US" sz="2600" dirty="0">
                <a:hlinkClick r:id="rId5"/>
              </a:rPr>
              <a:t>https://mycolor.space/</a:t>
            </a:r>
            <a:endParaRPr lang="en-US" sz="2600" dirty="0"/>
          </a:p>
          <a:p>
            <a:pPr marL="457200" indent="-457200">
              <a:spcBef>
                <a:spcPts val="600"/>
              </a:spcBef>
              <a:spcAft>
                <a:spcPts val="600"/>
              </a:spcAft>
              <a:buFont typeface="Arial" panose="020B0604020202020204" pitchFamily="34" charset="0"/>
              <a:buChar char="•"/>
            </a:pPr>
            <a:r>
              <a:rPr lang="en-US" sz="2600" dirty="0"/>
              <a:t>https://</a:t>
            </a:r>
            <a:r>
              <a:rPr lang="en-US" sz="2600" dirty="0" err="1"/>
              <a:t>www.learnui.design</a:t>
            </a:r>
            <a:r>
              <a:rPr lang="en-US" sz="2600" dirty="0"/>
              <a:t>/tools/data-color-</a:t>
            </a:r>
            <a:r>
              <a:rPr lang="en-US" sz="2600" dirty="0" err="1"/>
              <a:t>picker.html</a:t>
            </a: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64731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Exporting plots from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520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08159F5E-43C1-C2D1-6262-FF3C87098728}"/>
              </a:ext>
            </a:extLst>
          </p:cNvPr>
          <p:cNvPicPr>
            <a:picLocks noChangeAspect="1"/>
          </p:cNvPicPr>
          <p:nvPr/>
        </p:nvPicPr>
        <p:blipFill>
          <a:blip r:embed="rId2"/>
          <a:stretch>
            <a:fillRect/>
          </a:stretch>
        </p:blipFill>
        <p:spPr>
          <a:xfrm>
            <a:off x="1445079" y="1449381"/>
            <a:ext cx="5461907" cy="4142187"/>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198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6" name="Picture 5">
            <a:extLst>
              <a:ext uri="{FF2B5EF4-FFF2-40B4-BE49-F238E27FC236}">
                <a16:creationId xmlns:a16="http://schemas.microsoft.com/office/drawing/2014/main" id="{6E8EF685-415F-F6DD-FD5D-4366DDE38733}"/>
              </a:ext>
            </a:extLst>
          </p:cNvPr>
          <p:cNvPicPr>
            <a:picLocks noChangeAspect="1"/>
          </p:cNvPicPr>
          <p:nvPr/>
        </p:nvPicPr>
        <p:blipFill>
          <a:blip r:embed="rId2"/>
          <a:stretch>
            <a:fillRect/>
          </a:stretch>
        </p:blipFill>
        <p:spPr>
          <a:xfrm>
            <a:off x="1253272" y="1140393"/>
            <a:ext cx="6218042" cy="4329678"/>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455606" y="1449381"/>
            <a:ext cx="2116394" cy="643684"/>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297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3544813" y="2088391"/>
            <a:ext cx="1807822" cy="369332"/>
          </a:xfrm>
          <a:prstGeom prst="rect">
            <a:avLst/>
          </a:prstGeom>
          <a:noFill/>
        </p:spPr>
        <p:txBody>
          <a:bodyPr wrap="square" rtlCol="0">
            <a:spAutoFit/>
          </a:bodyPr>
          <a:lstStyle/>
          <a:p>
            <a:pPr algn="ctr"/>
            <a:r>
              <a:rPr lang="en-US" dirty="0">
                <a:solidFill>
                  <a:schemeClr val="accent5">
                    <a:lumMod val="75000"/>
                  </a:schemeClr>
                </a:solidFill>
              </a:rPr>
              <a:t>Name your file</a:t>
            </a:r>
          </a:p>
        </p:txBody>
      </p:sp>
    </p:spTree>
    <p:extLst>
      <p:ext uri="{BB962C8B-B14F-4D97-AF65-F5344CB8AC3E}">
        <p14:creationId xmlns:p14="http://schemas.microsoft.com/office/powerpoint/2010/main" val="2530619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880148" y="1447953"/>
            <a:ext cx="2720551"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753938"/>
            <a:ext cx="1807822" cy="923330"/>
          </a:xfrm>
          <a:prstGeom prst="rect">
            <a:avLst/>
          </a:prstGeom>
          <a:noFill/>
        </p:spPr>
        <p:txBody>
          <a:bodyPr wrap="square" rtlCol="0">
            <a:spAutoFit/>
          </a:bodyPr>
          <a:lstStyle/>
          <a:p>
            <a:pPr algn="ctr"/>
            <a:r>
              <a:rPr lang="en-US" dirty="0">
                <a:solidFill>
                  <a:schemeClr val="accent5">
                    <a:lumMod val="75000"/>
                  </a:schemeClr>
                </a:solidFill>
              </a:rPr>
              <a:t>Specify where you want to save the file</a:t>
            </a:r>
          </a:p>
        </p:txBody>
      </p:sp>
    </p:spTree>
    <p:extLst>
      <p:ext uri="{BB962C8B-B14F-4D97-AF65-F5344CB8AC3E}">
        <p14:creationId xmlns:p14="http://schemas.microsoft.com/office/powerpoint/2010/main" val="249145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6194848" y="4931230"/>
            <a:ext cx="1045028" cy="587828"/>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4334726"/>
            <a:ext cx="1807822" cy="646331"/>
          </a:xfrm>
          <a:prstGeom prst="rect">
            <a:avLst/>
          </a:prstGeom>
          <a:noFill/>
        </p:spPr>
        <p:txBody>
          <a:bodyPr wrap="square" rtlCol="0">
            <a:spAutoFit/>
          </a:bodyPr>
          <a:lstStyle/>
          <a:p>
            <a:pPr algn="ctr"/>
            <a:r>
              <a:rPr lang="en-US" dirty="0">
                <a:solidFill>
                  <a:schemeClr val="accent5">
                    <a:lumMod val="75000"/>
                  </a:schemeClr>
                </a:solidFill>
              </a:rPr>
              <a:t>Adjust dimensions</a:t>
            </a:r>
          </a:p>
        </p:txBody>
      </p:sp>
    </p:spTree>
    <p:extLst>
      <p:ext uri="{BB962C8B-B14F-4D97-AF65-F5344CB8AC3E}">
        <p14:creationId xmlns:p14="http://schemas.microsoft.com/office/powerpoint/2010/main" val="232149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Descriptive statistics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Descriptive statistics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016758"/>
          </a:xfrm>
          <a:prstGeom prst="rect">
            <a:avLst/>
          </a:prstGeom>
          <a:noFill/>
        </p:spPr>
        <p:txBody>
          <a:bodyPr wrap="square" rtlCol="0">
            <a:spAutoFit/>
          </a:bodyPr>
          <a:lstStyle/>
          <a:p>
            <a:pPr>
              <a:spcBef>
                <a:spcPts val="600"/>
              </a:spcBef>
              <a:spcAft>
                <a:spcPts val="600"/>
              </a:spcAft>
            </a:pPr>
            <a:r>
              <a:rPr lang="en-US" sz="2600" dirty="0"/>
              <a:t>Descriptive statistics summarize data, and typically describe three types of things:</a:t>
            </a:r>
          </a:p>
          <a:p>
            <a:pPr marL="457200" indent="-457200">
              <a:spcBef>
                <a:spcPts val="600"/>
              </a:spcBef>
              <a:spcAft>
                <a:spcPts val="600"/>
              </a:spcAft>
              <a:buFont typeface="Arial" panose="020B0604020202020204" pitchFamily="34" charset="0"/>
              <a:buChar char="•"/>
            </a:pPr>
            <a:r>
              <a:rPr lang="en-US" sz="2600" b="1" dirty="0"/>
              <a:t>center</a:t>
            </a:r>
            <a:r>
              <a:rPr lang="en-US" sz="2600" dirty="0"/>
              <a:t> (e.g., mean, median)</a:t>
            </a:r>
          </a:p>
          <a:p>
            <a:pPr marL="457200" indent="-457200">
              <a:spcBef>
                <a:spcPts val="600"/>
              </a:spcBef>
              <a:spcAft>
                <a:spcPts val="600"/>
              </a:spcAft>
              <a:buFont typeface="Arial" panose="020B0604020202020204" pitchFamily="34" charset="0"/>
              <a:buChar char="•"/>
            </a:pPr>
            <a:r>
              <a:rPr lang="en-US" sz="2600" b="1" dirty="0"/>
              <a:t>spread </a:t>
            </a:r>
            <a:r>
              <a:rPr lang="en-US" sz="2600" dirty="0"/>
              <a:t>(e.g., standard deviation, interquartile range)</a:t>
            </a:r>
          </a:p>
          <a:p>
            <a:pPr marL="457200" indent="-457200">
              <a:spcBef>
                <a:spcPts val="600"/>
              </a:spcBef>
              <a:spcAft>
                <a:spcPts val="600"/>
              </a:spcAft>
              <a:buFont typeface="Arial" panose="020B0604020202020204" pitchFamily="34" charset="0"/>
              <a:buChar char="•"/>
            </a:pPr>
            <a:r>
              <a:rPr lang="en-US" sz="2600" b="1" dirty="0"/>
              <a:t>counts &amp; rates</a:t>
            </a:r>
            <a:r>
              <a:rPr lang="en-US" sz="2600" dirty="0"/>
              <a:t> (e.g., summary tables)</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dirty="0"/>
              <a:t>In a typical data analysis workflow, we often explore these first! It’s helpful to better understand your data, and to identify potential surprises or anomalies.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42104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AED-7952-3281-0C04-F60615CD928E}"/>
              </a:ext>
            </a:extLst>
          </p:cNvPr>
          <p:cNvPicPr>
            <a:picLocks noChangeAspect="1"/>
          </p:cNvPicPr>
          <p:nvPr/>
        </p:nvPicPr>
        <p:blipFill>
          <a:blip r:embed="rId2"/>
          <a:stretch>
            <a:fillRect/>
          </a:stretch>
        </p:blipFill>
        <p:spPr>
          <a:xfrm>
            <a:off x="816428" y="417843"/>
            <a:ext cx="7135586" cy="5045550"/>
          </a:xfrm>
          <a:prstGeom prst="rect">
            <a:avLst/>
          </a:prstGeom>
        </p:spPr>
      </p:pic>
      <p:sp>
        <p:nvSpPr>
          <p:cNvPr id="6" name="TextBox 5">
            <a:extLst>
              <a:ext uri="{FF2B5EF4-FFF2-40B4-BE49-F238E27FC236}">
                <a16:creationId xmlns:a16="http://schemas.microsoft.com/office/drawing/2014/main" id="{3E54FBF2-9BDF-23FD-5D25-83A85E48CD04}"/>
              </a:ext>
            </a:extLst>
          </p:cNvPr>
          <p:cNvSpPr txBox="1"/>
          <p:nvPr/>
        </p:nvSpPr>
        <p:spPr>
          <a:xfrm>
            <a:off x="212271" y="5514993"/>
            <a:ext cx="3756156" cy="400110"/>
          </a:xfrm>
          <a:prstGeom prst="rect">
            <a:avLst/>
          </a:prstGeom>
          <a:noFill/>
        </p:spPr>
        <p:txBody>
          <a:bodyPr wrap="none" rtlCol="0">
            <a:spAutoFit/>
          </a:bodyPr>
          <a:lstStyle/>
          <a:p>
            <a:r>
              <a:rPr lang="en-US" sz="1000" dirty="0"/>
              <a:t>Graphic by </a:t>
            </a:r>
            <a:r>
              <a:rPr lang="en-US" sz="1000" dirty="0" err="1"/>
              <a:t>luminousmen.com</a:t>
            </a:r>
            <a:endParaRPr lang="en-US" sz="1000" u="sng" dirty="0"/>
          </a:p>
          <a:p>
            <a:r>
              <a:rPr lang="en-US" sz="1000" dirty="0"/>
              <a:t>https://</a:t>
            </a:r>
            <a:r>
              <a:rPr lang="en-US" sz="1000" dirty="0" err="1"/>
              <a:t>luminousmen.com</a:t>
            </a:r>
            <a:r>
              <a:rPr lang="en-US" sz="1000" dirty="0"/>
              <a:t>/post/descriptive-and-inferential-statistics</a:t>
            </a:r>
          </a:p>
        </p:txBody>
      </p:sp>
    </p:spTree>
    <p:extLst>
      <p:ext uri="{BB962C8B-B14F-4D97-AF65-F5344CB8AC3E}">
        <p14:creationId xmlns:p14="http://schemas.microsoft.com/office/powerpoint/2010/main" val="350509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a data visualization</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453039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pic>
        <p:nvPicPr>
          <p:cNvPr id="5" name="Picture 4">
            <a:extLst>
              <a:ext uri="{FF2B5EF4-FFF2-40B4-BE49-F238E27FC236}">
                <a16:creationId xmlns:a16="http://schemas.microsoft.com/office/drawing/2014/main" id="{9891814B-5B03-7E02-AE35-F8687510BC10}"/>
              </a:ext>
            </a:extLst>
          </p:cNvPr>
          <p:cNvPicPr>
            <a:picLocks noChangeAspect="1"/>
          </p:cNvPicPr>
          <p:nvPr/>
        </p:nvPicPr>
        <p:blipFill>
          <a:blip r:embed="rId2"/>
          <a:stretch>
            <a:fillRect/>
          </a:stretch>
        </p:blipFill>
        <p:spPr>
          <a:xfrm>
            <a:off x="1028701" y="942897"/>
            <a:ext cx="6417128" cy="4611377"/>
          </a:xfrm>
          <a:prstGeom prst="rect">
            <a:avLst/>
          </a:prstGeom>
        </p:spPr>
      </p:pic>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4419800" cy="400110"/>
          </a:xfrm>
          <a:prstGeom prst="rect">
            <a:avLst/>
          </a:prstGeom>
          <a:noFill/>
        </p:spPr>
        <p:txBody>
          <a:bodyPr wrap="none" rtlCol="0">
            <a:spAutoFit/>
          </a:bodyPr>
          <a:lstStyle/>
          <a:p>
            <a:r>
              <a:rPr lang="en-US" sz="1000" dirty="0"/>
              <a:t>Graphic by Andrew Abela</a:t>
            </a:r>
            <a:endParaRPr lang="en-US" sz="1000" u="sng" dirty="0"/>
          </a:p>
          <a:p>
            <a:r>
              <a:rPr lang="en-US" sz="1000" dirty="0"/>
              <a:t>https://</a:t>
            </a:r>
            <a:r>
              <a:rPr lang="en-US" sz="1000" dirty="0" err="1"/>
              <a:t>extremepresentation.typepad.com</a:t>
            </a:r>
            <a:r>
              <a:rPr lang="en-US" sz="1000" dirty="0"/>
              <a:t>/blog/2006/09/</a:t>
            </a:r>
            <a:r>
              <a:rPr lang="en-US" sz="1000" dirty="0" err="1"/>
              <a:t>choosing_a_good.html</a:t>
            </a:r>
            <a:endParaRPr lang="en-US" sz="1000" dirty="0"/>
          </a:p>
        </p:txBody>
      </p:sp>
    </p:spTree>
    <p:extLst>
      <p:ext uri="{BB962C8B-B14F-4D97-AF65-F5344CB8AC3E}">
        <p14:creationId xmlns:p14="http://schemas.microsoft.com/office/powerpoint/2010/main" val="409125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1758815" cy="400110"/>
          </a:xfrm>
          <a:prstGeom prst="rect">
            <a:avLst/>
          </a:prstGeom>
          <a:noFill/>
        </p:spPr>
        <p:txBody>
          <a:bodyPr wrap="none" rtlCol="0">
            <a:spAutoFit/>
          </a:bodyPr>
          <a:lstStyle/>
          <a:p>
            <a:r>
              <a:rPr lang="en-US" sz="1000" dirty="0"/>
              <a:t>Graphic by Data to Viz</a:t>
            </a:r>
            <a:endParaRPr lang="en-US" sz="1000" u="sng" dirty="0"/>
          </a:p>
          <a:p>
            <a:r>
              <a:rPr lang="en-US" sz="1000" dirty="0"/>
              <a:t>https://</a:t>
            </a:r>
            <a:r>
              <a:rPr lang="en-US" sz="1000" dirty="0" err="1"/>
              <a:t>www.data</a:t>
            </a:r>
            <a:r>
              <a:rPr lang="en-US" sz="1000" dirty="0"/>
              <a:t>-to-</a:t>
            </a:r>
            <a:r>
              <a:rPr lang="en-US" sz="1000" dirty="0" err="1"/>
              <a:t>viz.com</a:t>
            </a:r>
            <a:r>
              <a:rPr lang="en-US" sz="1000" dirty="0"/>
              <a:t>/</a:t>
            </a:r>
          </a:p>
        </p:txBody>
      </p:sp>
      <p:pic>
        <p:nvPicPr>
          <p:cNvPr id="4" name="Picture 3">
            <a:extLst>
              <a:ext uri="{FF2B5EF4-FFF2-40B4-BE49-F238E27FC236}">
                <a16:creationId xmlns:a16="http://schemas.microsoft.com/office/drawing/2014/main" id="{609F97E0-0D75-7ED3-B9B3-9ECE26BF1F11}"/>
              </a:ext>
            </a:extLst>
          </p:cNvPr>
          <p:cNvPicPr>
            <a:picLocks noChangeAspect="1"/>
          </p:cNvPicPr>
          <p:nvPr/>
        </p:nvPicPr>
        <p:blipFill>
          <a:blip r:embed="rId2"/>
          <a:stretch>
            <a:fillRect/>
          </a:stretch>
        </p:blipFill>
        <p:spPr>
          <a:xfrm>
            <a:off x="745871" y="942897"/>
            <a:ext cx="7772400" cy="4375149"/>
          </a:xfrm>
          <a:prstGeom prst="rect">
            <a:avLst/>
          </a:prstGeom>
        </p:spPr>
      </p:pic>
    </p:spTree>
    <p:extLst>
      <p:ext uri="{BB962C8B-B14F-4D97-AF65-F5344CB8AC3E}">
        <p14:creationId xmlns:p14="http://schemas.microsoft.com/office/powerpoint/2010/main" val="3622336025"/>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4079</TotalTime>
  <Words>612</Words>
  <Application>Microsoft Macintosh PowerPoint</Application>
  <PresentationFormat>On-screen Show (4:3)</PresentationFormat>
  <Paragraphs>93</Paragraphs>
  <Slides>36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321</cp:revision>
  <cp:lastPrinted>2018-07-26T19:34:42Z</cp:lastPrinted>
  <dcterms:created xsi:type="dcterms:W3CDTF">2012-07-27T14:34:45Z</dcterms:created>
  <dcterms:modified xsi:type="dcterms:W3CDTF">2023-10-19T23:43:10Z</dcterms:modified>
</cp:coreProperties>
</file>